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03" r:id="rId2"/>
    <p:sldId id="302" r:id="rId3"/>
    <p:sldId id="257" r:id="rId4"/>
    <p:sldId id="259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98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7" r:id="rId21"/>
    <p:sldId id="299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300" r:id="rId31"/>
    <p:sldId id="290" r:id="rId32"/>
    <p:sldId id="288" r:id="rId33"/>
    <p:sldId id="289" r:id="rId34"/>
    <p:sldId id="291" r:id="rId35"/>
    <p:sldId id="292" r:id="rId36"/>
    <p:sldId id="293" r:id="rId37"/>
    <p:sldId id="294" r:id="rId38"/>
    <p:sldId id="295" r:id="rId39"/>
    <p:sldId id="301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2" autoAdjust="0"/>
    <p:restoredTop sz="94660"/>
  </p:normalViewPr>
  <p:slideViewPr>
    <p:cSldViewPr>
      <p:cViewPr varScale="1">
        <p:scale>
          <a:sx n="143" d="100"/>
          <a:sy n="143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7E7CA-B82E-4B87-8199-9085AE90B535}" type="datetimeFigureOut">
              <a:rPr lang="en-US" smtClean="0"/>
              <a:pPr/>
              <a:t>12/27/15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16584-8B63-4480-8C9C-947EB363A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16584-8B63-4480-8C9C-947EB363AC9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09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16584-8B63-4480-8C9C-947EB363AC9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95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16584-8B63-4480-8C9C-947EB363AC9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6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16584-8B63-4480-8C9C-947EB363AC9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18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16584-8B63-4480-8C9C-947EB363AC9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90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16584-8B63-4480-8C9C-947EB363AC9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19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0066-E88A-46D0-AF97-D490430B6DED}" type="datetimeFigureOut">
              <a:rPr lang="en-US" smtClean="0"/>
              <a:pPr/>
              <a:t>12/27/15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1A95-9605-40FA-BAC1-D7A78EEA1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0066-E88A-46D0-AF97-D490430B6DED}" type="datetimeFigureOut">
              <a:rPr lang="en-US" smtClean="0"/>
              <a:pPr/>
              <a:t>12/27/15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1A95-9605-40FA-BAC1-D7A78EEA1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0066-E88A-46D0-AF97-D490430B6DED}" type="datetimeFigureOut">
              <a:rPr lang="en-US" smtClean="0"/>
              <a:pPr/>
              <a:t>12/27/15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1A95-9605-40FA-BAC1-D7A78EEA1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0066-E88A-46D0-AF97-D490430B6DED}" type="datetimeFigureOut">
              <a:rPr lang="en-US" smtClean="0"/>
              <a:pPr/>
              <a:t>12/27/15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1A95-9605-40FA-BAC1-D7A78EEA1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0066-E88A-46D0-AF97-D490430B6DED}" type="datetimeFigureOut">
              <a:rPr lang="en-US" smtClean="0"/>
              <a:pPr/>
              <a:t>12/27/15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1A95-9605-40FA-BAC1-D7A78EEA1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0066-E88A-46D0-AF97-D490430B6DED}" type="datetimeFigureOut">
              <a:rPr lang="en-US" smtClean="0"/>
              <a:pPr/>
              <a:t>12/27/15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1A95-9605-40FA-BAC1-D7A78EEA1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0066-E88A-46D0-AF97-D490430B6DED}" type="datetimeFigureOut">
              <a:rPr lang="en-US" smtClean="0"/>
              <a:pPr/>
              <a:t>12/27/15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1A95-9605-40FA-BAC1-D7A78EEA1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0066-E88A-46D0-AF97-D490430B6DED}" type="datetimeFigureOut">
              <a:rPr lang="en-US" smtClean="0"/>
              <a:pPr/>
              <a:t>12/27/15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1A95-9605-40FA-BAC1-D7A78EEA1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0066-E88A-46D0-AF97-D490430B6DED}" type="datetimeFigureOut">
              <a:rPr lang="en-US" smtClean="0"/>
              <a:pPr/>
              <a:t>12/27/15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1A95-9605-40FA-BAC1-D7A78EEA1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0066-E88A-46D0-AF97-D490430B6DED}" type="datetimeFigureOut">
              <a:rPr lang="en-US" smtClean="0"/>
              <a:pPr/>
              <a:t>12/27/15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1A95-9605-40FA-BAC1-D7A78EEA1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0066-E88A-46D0-AF97-D490430B6DED}" type="datetimeFigureOut">
              <a:rPr lang="en-US" smtClean="0"/>
              <a:pPr/>
              <a:t>12/27/15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1A95-9605-40FA-BAC1-D7A78EEA1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50066-E88A-46D0-AF97-D490430B6DED}" type="datetimeFigureOut">
              <a:rPr lang="en-US" smtClean="0"/>
              <a:pPr/>
              <a:t>12/27/15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21A95-9605-40FA-BAC1-D7A78EEA1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hyperlink" Target="mailto:kboberg@alvinisd.ne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jpeg"/><Relationship Id="rId12" Type="http://schemas.openxmlformats.org/officeDocument/2006/relationships/image" Target="../media/image12.jpeg"/><Relationship Id="rId13" Type="http://schemas.openxmlformats.org/officeDocument/2006/relationships/image" Target="../media/image13.jpeg"/><Relationship Id="rId14" Type="http://schemas.openxmlformats.org/officeDocument/2006/relationships/image" Target="../media/image14.jpeg"/><Relationship Id="rId15" Type="http://schemas.openxmlformats.org/officeDocument/2006/relationships/image" Target="../media/image15.jpeg"/><Relationship Id="rId16" Type="http://schemas.openxmlformats.org/officeDocument/2006/relationships/image" Target="../media/image16.jpeg"/><Relationship Id="rId1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jpeg"/><Relationship Id="rId10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9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m-movies-movie-making-minimalism-creative-backgrounds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WELCOME!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2514600"/>
            <a:ext cx="74726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400" dirty="0" smtClean="0">
                <a:solidFill>
                  <a:schemeClr val="bg1"/>
                </a:solidFill>
              </a:rPr>
              <a:t>Have a seat anywhere</a:t>
            </a:r>
          </a:p>
          <a:p>
            <a:pPr marL="342900" indent="-342900">
              <a:buAutoNum type="arabicPeriod"/>
            </a:pPr>
            <a:r>
              <a:rPr lang="en-US" sz="4400" dirty="0" smtClean="0">
                <a:solidFill>
                  <a:schemeClr val="bg1"/>
                </a:solidFill>
              </a:rPr>
              <a:t> Put your bags in </a:t>
            </a:r>
            <a:r>
              <a:rPr lang="en-US" sz="4400" dirty="0" smtClean="0">
                <a:solidFill>
                  <a:schemeClr val="bg1"/>
                </a:solidFill>
              </a:rPr>
              <a:t>the cupboards in the back</a:t>
            </a:r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3. When </a:t>
            </a:r>
            <a:r>
              <a:rPr lang="en-US" sz="4400" dirty="0" smtClean="0">
                <a:solidFill>
                  <a:schemeClr val="bg1"/>
                </a:solidFill>
              </a:rPr>
              <a:t>the bell rings, we will get started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609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Show Respect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209800"/>
            <a:ext cx="8077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Value yourself.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Be honest and ethical and practice strong moral values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Treat everyone the way you want to be treated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Honor the ideas and opinions of others, even if you disagree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Always offer to help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Be responsible with equipment, property and  your own belongings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609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Responsibility for Coursework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133600"/>
            <a:ext cx="80772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3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If you miss class, it is your responsibility to find out what you missed and come in after school and finish.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If it is not done by the time I have to finalize grades, it will be a 0.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I will not chase you around to make sure your work is done!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Questions 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</a:rPr>
              <a:t>Questions?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609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Policies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098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Food and beverage are not allowed in the classroom or </a:t>
            </a:r>
            <a:r>
              <a:rPr lang="en-US" sz="3000" dirty="0" smtClean="0">
                <a:solidFill>
                  <a:schemeClr val="bg1"/>
                </a:solidFill>
              </a:rPr>
              <a:t>lab. </a:t>
            </a:r>
            <a:r>
              <a:rPr lang="en-US" sz="3000" dirty="0" smtClean="0">
                <a:solidFill>
                  <a:schemeClr val="bg1"/>
                </a:solidFill>
              </a:rPr>
              <a:t>ITEMS WILL BE THROWN AWAY IF BROUGHT IN.</a:t>
            </a:r>
            <a:endParaRPr lang="en-US" sz="3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Please already be seated and working when the bell rings.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609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Absences/ISS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860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- Most work will be done during class</a:t>
            </a:r>
            <a:r>
              <a:rPr lang="en-US" sz="32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- You not being present will hurt your grade, unless there is a doctors note.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- Make up worksheets will be given if too many days are missed.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- Again, it is YOUR responsibility to communicate with me and get the work done.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609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Equipment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5908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Students must have signed permission to use equipment.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If you misuse equipment, you will lose that privilege and may even be removed from class.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If you break equipment, you are responsible for repairs or replacement of broken equipment.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609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Following expectations will result in…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5908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A stress free learning environment.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There will be enough stress learning new software and meeting all of our deadlines.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1200"/>
            <a:ext cx="9144000" cy="609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 following expectations procedures will result in…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5908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Warning and </a:t>
            </a:r>
            <a:r>
              <a:rPr lang="en-US" sz="3200" dirty="0" smtClean="0">
                <a:solidFill>
                  <a:schemeClr val="bg1"/>
                </a:solidFill>
              </a:rPr>
              <a:t>in class documentation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Parent </a:t>
            </a:r>
            <a:r>
              <a:rPr lang="en-US" sz="3200" dirty="0" smtClean="0">
                <a:solidFill>
                  <a:schemeClr val="bg1"/>
                </a:solidFill>
              </a:rPr>
              <a:t>contact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Office contact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/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/>
            <a:r>
              <a:rPr lang="en-US" sz="3200" dirty="0" smtClean="0">
                <a:solidFill>
                  <a:schemeClr val="bg1"/>
                </a:solidFill>
              </a:rPr>
              <a:t>This </a:t>
            </a:r>
            <a:r>
              <a:rPr lang="en-US" sz="3200" dirty="0" smtClean="0">
                <a:solidFill>
                  <a:schemeClr val="bg1"/>
                </a:solidFill>
              </a:rPr>
              <a:t>class is meant to be fun. The less </a:t>
            </a:r>
            <a:r>
              <a:rPr lang="en-US" sz="3200" dirty="0" smtClean="0">
                <a:solidFill>
                  <a:schemeClr val="bg1"/>
                </a:solidFill>
              </a:rPr>
              <a:t>problems caused</a:t>
            </a:r>
            <a:r>
              <a:rPr lang="en-US" sz="3200" dirty="0" smtClean="0">
                <a:solidFill>
                  <a:schemeClr val="bg1"/>
                </a:solidFill>
              </a:rPr>
              <a:t>, the way more cool stuff we get to do.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1200"/>
            <a:ext cx="9144000" cy="609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 to be sent to the office IMMEDIATELY: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590800"/>
            <a:ext cx="8534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Fighting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Purposely damage school property or equipment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Lying, cheating or stealing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Blatant disrespectful behavior </a:t>
            </a:r>
          </a:p>
          <a:p>
            <a:pPr marL="514350" indent="-514350"/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/>
            <a:r>
              <a:rPr lang="en-US" sz="3200" dirty="0" smtClean="0">
                <a:solidFill>
                  <a:schemeClr val="bg1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1200"/>
            <a:ext cx="9144000" cy="609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Classroom Procedures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5908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</a:rPr>
              <a:t>Entering the Room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Please enter quietly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Have a seat in your assigned seat or area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Begin work posted on </a:t>
            </a:r>
            <a:r>
              <a:rPr lang="en-US" sz="3200" dirty="0" smtClean="0">
                <a:solidFill>
                  <a:schemeClr val="bg1"/>
                </a:solidFill>
              </a:rPr>
              <a:t>the class website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Work quietly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When the bell rings I will instruct you what to do next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m-movies-movie-making-minimalism-creative-backgrounds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Classroom Expectations &amp; Procedures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Mr. </a:t>
            </a:r>
            <a:r>
              <a:rPr lang="en-US" dirty="0" err="1" smtClean="0">
                <a:solidFill>
                  <a:schemeClr val="bg1"/>
                </a:solidFill>
              </a:rPr>
              <a:t>Boberg</a:t>
            </a:r>
            <a:endParaRPr lang="en-US" dirty="0" smtClean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Principles of A/V, Arts &amp; Communications, Intro to A/V, Advanced A/V, Practicum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Email: 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kboberg@alvinisd.net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Conference: 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Period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1200"/>
            <a:ext cx="9144000" cy="609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Classroom Procedures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590800"/>
            <a:ext cx="8534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</a:rPr>
              <a:t>If you are tardy: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You will be marked tardy if you enter after the 2</a:t>
            </a:r>
            <a:r>
              <a:rPr lang="en-US" sz="3200" baseline="30000" dirty="0" smtClean="0">
                <a:solidFill>
                  <a:schemeClr val="bg1"/>
                </a:solidFill>
              </a:rPr>
              <a:t>nd</a:t>
            </a:r>
            <a:r>
              <a:rPr lang="en-US" sz="3200" dirty="0" smtClean="0">
                <a:solidFill>
                  <a:schemeClr val="bg1"/>
                </a:solidFill>
              </a:rPr>
              <a:t> bell. Passes are the only exception.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Sit in your assigned seat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Quietly listen to instructions that are in progress. 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Wait until I am done speaking. Then you can ask a team member what you missed.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*</a:t>
            </a:r>
            <a:r>
              <a:rPr lang="en-US" sz="3200" b="1" dirty="0" smtClean="0">
                <a:solidFill>
                  <a:schemeClr val="bg1"/>
                </a:solidFill>
              </a:rPr>
              <a:t>There will be a grace period the first week</a:t>
            </a:r>
            <a:r>
              <a:rPr lang="en-US" sz="3200" dirty="0" smtClean="0">
                <a:solidFill>
                  <a:schemeClr val="bg1"/>
                </a:solidFill>
              </a:rPr>
              <a:t>*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Questions 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</a:rPr>
              <a:t>Questions?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1200"/>
            <a:ext cx="9144000" cy="609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Classroom Procedures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590800"/>
            <a:ext cx="8534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</a:rPr>
              <a:t>Getting your attention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I will stand in front of class and ask that you listen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I will wait until everyone is quiet, then I will begin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If I turn off the lights, get quiet NOW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Again, the quicker everyone gets quiet, the quicker we get stuff done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609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Classroom Procedures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9812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</a:rPr>
              <a:t>What if I finish work early?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Work on other homework from other classes.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Work on something quietly at your own computer.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609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Classroom Procedures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333685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</a:rPr>
              <a:t>Scheduled Checkout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If you are going home early for any reason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Let me know as soon as possible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Please email me </a:t>
            </a:r>
            <a:r>
              <a:rPr lang="en-US" sz="3200" u="sng" dirty="0" smtClean="0">
                <a:solidFill>
                  <a:schemeClr val="bg1"/>
                </a:solidFill>
              </a:rPr>
              <a:t>AND</a:t>
            </a:r>
            <a:r>
              <a:rPr lang="en-US" sz="3200" dirty="0" smtClean="0">
                <a:solidFill>
                  <a:schemeClr val="bg1"/>
                </a:solidFill>
              </a:rPr>
              <a:t> tell me at beginning of class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609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Classroom Procedures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333685"/>
            <a:ext cx="8534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</a:rPr>
              <a:t>Scheduled Checkout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Once it is time for you to leave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 Quietly raise your hand to get my attention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 Pack your materials quietly and leave at scheduled time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*</a:t>
            </a:r>
            <a:r>
              <a:rPr lang="en-US" sz="2800" b="1" dirty="0" smtClean="0">
                <a:solidFill>
                  <a:schemeClr val="bg1"/>
                </a:solidFill>
              </a:rPr>
              <a:t>If it is an emergency, quickly get my attention and I will assist you</a:t>
            </a:r>
            <a:r>
              <a:rPr lang="en-US" sz="2800" dirty="0" smtClean="0">
                <a:solidFill>
                  <a:schemeClr val="bg1"/>
                </a:solidFill>
              </a:rPr>
              <a:t>*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 Because some projects will be outside the classroom, I don’t a call from the office asking you to leave and we can’t find you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609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Classroom Procedures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333685"/>
            <a:ext cx="8534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</a:rPr>
              <a:t>Turning in Assignments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Most assignments will be turned in electronically.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You will load your finished projects onto Google Drive (we will go over this in more detail later)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We will always watch and go over videos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Notes will be taken in your composition notebook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 will periodically check to see if you are taking notes and doing assignments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Any paper project will be turned in to me personally.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609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Classroom Procedures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333685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</a:rPr>
              <a:t>Classroom Discussions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Please participate, but be quiet when someone else is talking. </a:t>
            </a:r>
            <a:r>
              <a:rPr lang="en-US" sz="3200" dirty="0" smtClean="0">
                <a:solidFill>
                  <a:schemeClr val="bg1"/>
                </a:solidFill>
              </a:rPr>
              <a:t>RAISE YOUR HAND and I </a:t>
            </a:r>
            <a:r>
              <a:rPr lang="en-US" sz="3200" dirty="0" smtClean="0">
                <a:solidFill>
                  <a:schemeClr val="bg1"/>
                </a:solidFill>
              </a:rPr>
              <a:t>will call on you to talk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I WANT to hear what you have to say!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Be sure to make all comments or questions relevant to our topic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If you have a question that is off topic, write it down and ask me after our discussion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609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Classroom Procedures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333685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</a:rPr>
              <a:t>Moving Around the Room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You must ask </a:t>
            </a:r>
            <a:r>
              <a:rPr lang="en-US" sz="3200" dirty="0" smtClean="0">
                <a:solidFill>
                  <a:schemeClr val="bg1"/>
                </a:solidFill>
              </a:rPr>
              <a:t>permission by raising your hand.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Unless it is an emergency, please DO NOT ask during a classroom discussion.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609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Classroom Procedures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333685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</a:rPr>
              <a:t>Class Dismissal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The teacher will dismiss you, </a:t>
            </a:r>
            <a:r>
              <a:rPr lang="en-US" sz="3200" u="sng" dirty="0" smtClean="0">
                <a:solidFill>
                  <a:schemeClr val="bg1"/>
                </a:solidFill>
              </a:rPr>
              <a:t>NOT</a:t>
            </a:r>
            <a:r>
              <a:rPr lang="en-US" sz="3200" dirty="0" smtClean="0">
                <a:solidFill>
                  <a:schemeClr val="bg1"/>
                </a:solidFill>
              </a:rPr>
              <a:t> the bell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I will usually alert you that you have one minute to save anything and clean up your area.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Am I in the right room?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781300"/>
            <a:ext cx="37338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Questions 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</a:rPr>
              <a:t>Questions?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609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Classroom Procedures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333685"/>
            <a:ext cx="85344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</a:rPr>
              <a:t>Fire Drill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The fire drills route is posted near the front door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We will line up at the door and walk in a single file </a:t>
            </a:r>
            <a:r>
              <a:rPr lang="en-US" sz="3200" dirty="0" smtClean="0">
                <a:solidFill>
                  <a:schemeClr val="bg1"/>
                </a:solidFill>
              </a:rPr>
              <a:t>line. Follow me!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The </a:t>
            </a:r>
            <a:r>
              <a:rPr lang="en-US" sz="3200" dirty="0" smtClean="0">
                <a:solidFill>
                  <a:schemeClr val="bg1"/>
                </a:solidFill>
              </a:rPr>
              <a:t>last person out shuts the door and turns off the lights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I will take attendance outside. If you are not in line and do not respond, you will be counted as missing.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609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Cell Phones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333685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You </a:t>
            </a:r>
            <a:r>
              <a:rPr lang="en-US" sz="3200" dirty="0" smtClean="0">
                <a:solidFill>
                  <a:schemeClr val="bg1"/>
                </a:solidFill>
              </a:rPr>
              <a:t>are not allowed to use your cell phone during </a:t>
            </a:r>
            <a:r>
              <a:rPr lang="en-US" sz="3200" dirty="0" smtClean="0">
                <a:solidFill>
                  <a:schemeClr val="bg1"/>
                </a:solidFill>
              </a:rPr>
              <a:t>discussions or when I am addressing class.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Charge your phone in the back of class.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If I see a phone you will get a warning. If I see it again I will take it and give it back at the end of </a:t>
            </a:r>
            <a:r>
              <a:rPr lang="en-US" sz="3200" dirty="0" smtClean="0">
                <a:solidFill>
                  <a:schemeClr val="bg1"/>
                </a:solidFill>
              </a:rPr>
              <a:t>class. If there is an argument, I will turn it into the office.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You may use your cell to listen to music while editing.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609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Working Together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149019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In video production, teamwork is essential to success.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You don’t always have to like the person you are with, but you have to be courteous and fair with each in order to get the job done right.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I encourage you to work with other people besides your friends.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Challenging yourself and getting outside of your comfort zone will help you in this class, and more importantly, as a person.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609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Filming Outside the Classroom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149019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Students will follow all Handbook Rules.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Address </a:t>
            </a:r>
            <a:r>
              <a:rPr lang="en-US" sz="3000" dirty="0" smtClean="0">
                <a:solidFill>
                  <a:schemeClr val="bg1"/>
                </a:solidFill>
              </a:rPr>
              <a:t>all adults with respect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Please be mindful of the time and return </a:t>
            </a:r>
            <a:r>
              <a:rPr lang="en-US" sz="3000" dirty="0" smtClean="0">
                <a:solidFill>
                  <a:schemeClr val="bg1"/>
                </a:solidFill>
              </a:rPr>
              <a:t>with enough time to load your footage and put everything away </a:t>
            </a:r>
            <a:r>
              <a:rPr lang="en-US" sz="3000" dirty="0" smtClean="0">
                <a:solidFill>
                  <a:schemeClr val="bg1"/>
                </a:solidFill>
              </a:rPr>
              <a:t>when you are finished. </a:t>
            </a:r>
            <a:endParaRPr lang="en-US" sz="30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Being late will deduct points from your grade.</a:t>
            </a:r>
            <a:endParaRPr lang="en-US" sz="3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We do this to make sure the equipment is returned and in working order. Others need to use it!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609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Equipment Room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149019"/>
            <a:ext cx="8534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Everything in this room has its place. We must keep it organized and always know where equipment is at all times.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You will be trained on how to use this room properly. No one is allowed in the room unless you are assigned to work it.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Each of you will be assigned a two week period where you are in charge of equipment.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If equipment is missing and you signed it out, you are responsible. If it is missing and it is not signed out, those in charge of the room are responsible!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609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Field Trips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149019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Depending on how the semester is going, we may take field trips throughout the year.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All trips have cost involved. When the time comes, I will address how much it will be.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609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Special Guests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149019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We may have special guests that work in the industry from time to time.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Please treat them with the respect they deserve or we will not have guests.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If it is a presenter, listen intently until they are finished. Then you may ask questions.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If there is a substitute, nothing changes except harsher consequences if any rules or procedures are broken.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609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My Pledge to Students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149019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I will always trust you until you give me a reason not to.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 will respect you and work with you to solve any problems.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 will always give constructive criticism and feedback on your work.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 will work with you to meet your goals.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 will offer extra help after school if you ask.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 will always strive to do what is best for you. I will never intentionally hurt your feelings just because. Everything I say or do is to make you better.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Questions 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</a:rPr>
              <a:t>Questions?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Who is Mr. </a:t>
            </a:r>
            <a:r>
              <a:rPr lang="en-US" dirty="0" err="1" smtClean="0">
                <a:solidFill>
                  <a:schemeClr val="bg1"/>
                </a:solidFill>
              </a:rPr>
              <a:t>Boberg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Illinois_Fighting_Illini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"/>
            <a:ext cx="1600200" cy="1200443"/>
          </a:xfrm>
          <a:prstGeom prst="rect">
            <a:avLst/>
          </a:prstGeom>
        </p:spPr>
      </p:pic>
      <p:pic>
        <p:nvPicPr>
          <p:cNvPr id="6" name="Picture 5" descr="HoustonCougar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152400"/>
            <a:ext cx="1600200" cy="1200443"/>
          </a:xfrm>
          <a:prstGeom prst="rect">
            <a:avLst/>
          </a:prstGeom>
        </p:spPr>
      </p:pic>
      <p:pic>
        <p:nvPicPr>
          <p:cNvPr id="7" name="Picture 6" descr="Houston_Tex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152400"/>
            <a:ext cx="1625203" cy="1219200"/>
          </a:xfrm>
          <a:prstGeom prst="rect">
            <a:avLst/>
          </a:prstGeom>
        </p:spPr>
      </p:pic>
      <p:pic>
        <p:nvPicPr>
          <p:cNvPr id="8" name="Picture 7" descr="Houston Livestock Show and Rode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0" y="152400"/>
            <a:ext cx="2133600" cy="1190937"/>
          </a:xfrm>
          <a:prstGeom prst="rect">
            <a:avLst/>
          </a:prstGeom>
        </p:spPr>
      </p:pic>
      <p:pic>
        <p:nvPicPr>
          <p:cNvPr id="9" name="Picture 8" descr="Houston_dynam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8712" y="76200"/>
            <a:ext cx="1565288" cy="1397579"/>
          </a:xfrm>
          <a:prstGeom prst="rect">
            <a:avLst/>
          </a:prstGeom>
        </p:spPr>
      </p:pic>
      <p:pic>
        <p:nvPicPr>
          <p:cNvPr id="10" name="Picture 9" descr="ESP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" y="1447800"/>
            <a:ext cx="1701800" cy="893445"/>
          </a:xfrm>
          <a:prstGeom prst="rect">
            <a:avLst/>
          </a:prstGeom>
        </p:spPr>
      </p:pic>
      <p:pic>
        <p:nvPicPr>
          <p:cNvPr id="11" name="Picture 10" descr="Great Day Houst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67600" y="1447800"/>
            <a:ext cx="1600200" cy="960120"/>
          </a:xfrm>
          <a:prstGeom prst="rect">
            <a:avLst/>
          </a:prstGeom>
        </p:spPr>
      </p:pic>
      <p:pic>
        <p:nvPicPr>
          <p:cNvPr id="15" name="Picture 14" descr="Mad Men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" y="5715000"/>
            <a:ext cx="1790700" cy="988466"/>
          </a:xfrm>
          <a:prstGeom prst="rect">
            <a:avLst/>
          </a:prstGeom>
        </p:spPr>
      </p:pic>
      <p:pic>
        <p:nvPicPr>
          <p:cNvPr id="17" name="Picture 16" descr="HB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24200" y="5715000"/>
            <a:ext cx="2057400" cy="1028700"/>
          </a:xfrm>
          <a:prstGeom prst="rect">
            <a:avLst/>
          </a:prstGeom>
        </p:spPr>
      </p:pic>
      <p:pic>
        <p:nvPicPr>
          <p:cNvPr id="13" name="Picture 12" descr="10860834_10205850389445496_301889920487353495_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81600" y="2743200"/>
            <a:ext cx="3859200" cy="2894400"/>
          </a:xfrm>
          <a:prstGeom prst="rect">
            <a:avLst/>
          </a:prstGeom>
        </p:spPr>
      </p:pic>
      <p:pic>
        <p:nvPicPr>
          <p:cNvPr id="21" name="Picture 20" descr="11402587_10207043717717957_568975941580742064_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" y="2667000"/>
            <a:ext cx="3505200" cy="2628900"/>
          </a:xfrm>
          <a:prstGeom prst="rect">
            <a:avLst/>
          </a:prstGeom>
        </p:spPr>
      </p:pic>
      <p:pic>
        <p:nvPicPr>
          <p:cNvPr id="12" name="Picture 11" descr="59958_1460781676354_6089897_n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29000" y="2667000"/>
            <a:ext cx="2209800" cy="2940954"/>
          </a:xfrm>
          <a:prstGeom prst="rect">
            <a:avLst/>
          </a:prstGeom>
        </p:spPr>
      </p:pic>
      <p:pic>
        <p:nvPicPr>
          <p:cNvPr id="16" name="Picture 15" descr="No_Country_for_Old_Men_poster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000" y="4953000"/>
            <a:ext cx="1221872" cy="1800225"/>
          </a:xfrm>
          <a:prstGeom prst="rect">
            <a:avLst/>
          </a:prstGeom>
        </p:spPr>
      </p:pic>
      <p:pic>
        <p:nvPicPr>
          <p:cNvPr id="22" name="Picture 21" descr="chicago-cubs-2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859116" y="5143919"/>
            <a:ext cx="2284884" cy="1714081"/>
          </a:xfrm>
          <a:prstGeom prst="rect">
            <a:avLst/>
          </a:prstGeom>
        </p:spPr>
      </p:pic>
      <p:pic>
        <p:nvPicPr>
          <p:cNvPr id="23" name="Picture 22" descr="The Needle Drop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105400" y="49530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86200"/>
            <a:ext cx="9144000" cy="609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NOW LETS GET STARTED!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6" y="3962400"/>
            <a:ext cx="8991600" cy="6096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1. </a:t>
            </a:r>
            <a:r>
              <a:rPr lang="en-US" dirty="0">
                <a:solidFill>
                  <a:schemeClr val="bg1"/>
                </a:solidFill>
              </a:rPr>
              <a:t>Finish Questionnaire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2. Create your Google Drive </a:t>
            </a:r>
            <a:r>
              <a:rPr lang="en-US" dirty="0" smtClean="0">
                <a:solidFill>
                  <a:schemeClr val="bg1"/>
                </a:solidFill>
              </a:rPr>
              <a:t>folder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3. Sign up for Remind 101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Questions 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</a:rPr>
              <a:t>Questions?</a:t>
            </a:r>
            <a:br>
              <a:rPr lang="en-US" sz="9600" b="1" dirty="0" smtClean="0">
                <a:solidFill>
                  <a:schemeClr val="bg1"/>
                </a:solidFill>
              </a:rPr>
            </a:br>
            <a:r>
              <a:rPr lang="en-US" sz="9600" b="1" dirty="0" smtClean="0">
                <a:solidFill>
                  <a:schemeClr val="bg1"/>
                </a:solidFill>
              </a:rPr>
              <a:t>Ask Me Anything!*</a:t>
            </a:r>
            <a:br>
              <a:rPr lang="en-US" sz="9600" b="1" dirty="0" smtClean="0">
                <a:solidFill>
                  <a:schemeClr val="bg1"/>
                </a:solidFill>
              </a:rPr>
            </a:br>
            <a:r>
              <a:rPr lang="en-US" sz="3000" b="1" dirty="0" smtClean="0">
                <a:solidFill>
                  <a:schemeClr val="bg1"/>
                </a:solidFill>
              </a:rPr>
              <a:t>*school appropriate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What you will be doing this </a:t>
            </a:r>
            <a:r>
              <a:rPr lang="en-US" dirty="0" smtClean="0">
                <a:solidFill>
                  <a:schemeClr val="bg1"/>
                </a:solidFill>
              </a:rPr>
              <a:t>semester: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Ado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514600"/>
            <a:ext cx="3846576" cy="2438400"/>
          </a:xfrm>
          <a:prstGeom prst="rect">
            <a:avLst/>
          </a:prstGeom>
        </p:spPr>
      </p:pic>
      <p:pic>
        <p:nvPicPr>
          <p:cNvPr id="6" name="Picture 5" descr="Film Edit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800" y="2514600"/>
            <a:ext cx="3759200" cy="2431732"/>
          </a:xfrm>
          <a:prstGeom prst="rect">
            <a:avLst/>
          </a:prstGeom>
        </p:spPr>
      </p:pic>
      <p:pic>
        <p:nvPicPr>
          <p:cNvPr id="10" name="Picture 9" descr="Skills US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862" y="2390775"/>
            <a:ext cx="2200275" cy="2076450"/>
          </a:xfrm>
          <a:prstGeom prst="rect">
            <a:avLst/>
          </a:prstGeom>
        </p:spPr>
      </p:pic>
      <p:pic>
        <p:nvPicPr>
          <p:cNvPr id="8" name="Picture 7" descr="Canon_XF1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4191000"/>
            <a:ext cx="2563000" cy="2563000"/>
          </a:xfrm>
          <a:prstGeom prst="rect">
            <a:avLst/>
          </a:prstGeom>
        </p:spPr>
      </p:pic>
      <p:pic>
        <p:nvPicPr>
          <p:cNvPr id="11" name="Picture 10" descr="Film-Script-Writi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4495800"/>
            <a:ext cx="3048000" cy="2265680"/>
          </a:xfrm>
          <a:prstGeom prst="rect">
            <a:avLst/>
          </a:prstGeom>
        </p:spPr>
      </p:pic>
      <p:pic>
        <p:nvPicPr>
          <p:cNvPr id="12" name="Picture 11" descr="Storyboardin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" y="4724400"/>
            <a:ext cx="2684264" cy="2057400"/>
          </a:xfrm>
          <a:prstGeom prst="rect">
            <a:avLst/>
          </a:prstGeom>
        </p:spPr>
      </p:pic>
      <p:pic>
        <p:nvPicPr>
          <p:cNvPr id="13" name="Picture 12" descr="Weebl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62400" y="3810000"/>
            <a:ext cx="1881150" cy="873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You Will Need: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895600"/>
            <a:ext cx="419255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3 Ring Binder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Composition Notebook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Writing utensil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Headphones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Grading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590800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 Grading will be based </a:t>
            </a:r>
            <a:r>
              <a:rPr lang="en-US" sz="3600" dirty="0" smtClean="0">
                <a:solidFill>
                  <a:schemeClr val="bg1"/>
                </a:solidFill>
              </a:rPr>
              <a:t>on…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Notebook checks/quizzes – 20%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Participation –40%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Projects – 40%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324600" y="2438400"/>
            <a:ext cx="2243754" cy="43088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Our Grading Scale</a:t>
            </a:r>
          </a:p>
          <a:p>
            <a:pPr algn="ctr"/>
            <a:r>
              <a:rPr lang="en-US" sz="2400" dirty="0" smtClean="0"/>
              <a:t>90-100= A</a:t>
            </a:r>
          </a:p>
          <a:p>
            <a:pPr algn="ctr"/>
            <a:r>
              <a:rPr lang="en-US" sz="2400" dirty="0" smtClean="0"/>
              <a:t>80-89= B</a:t>
            </a:r>
          </a:p>
          <a:p>
            <a:pPr algn="ctr"/>
            <a:r>
              <a:rPr lang="en-US" sz="2400" dirty="0" smtClean="0"/>
              <a:t>70-79= C</a:t>
            </a:r>
          </a:p>
          <a:p>
            <a:pPr algn="ctr"/>
            <a:r>
              <a:rPr lang="en-US" sz="2400" dirty="0" smtClean="0"/>
              <a:t>60-69= D</a:t>
            </a:r>
          </a:p>
          <a:p>
            <a:pPr algn="ctr"/>
            <a:r>
              <a:rPr lang="en-US" sz="2400" dirty="0" smtClean="0"/>
              <a:t>59 &lt;= F</a:t>
            </a:r>
            <a:endParaRPr lang="en-US" sz="2400" dirty="0"/>
          </a:p>
          <a:p>
            <a:pPr algn="ctr"/>
            <a:r>
              <a:rPr lang="en-US" dirty="0" smtClean="0"/>
              <a:t>Grades are calculated on a cumulative percentage and will be rounded up whenever possible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m-movies-movie-making-minimalism-creative-backgrounds-wall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609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Student Expectations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209800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Be prompt and prepared.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Be ready when class begins.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Be polite 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Speak in a normal tone of voice and always listen attentively.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Be positive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 No putdowns and all criticism will be constructive.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Be productive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Turn in work on time and always do your best.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Be a problem solver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Correct problems quickly and peacefully before they escalate.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30233</TotalTime>
  <Words>1780</Words>
  <Application>Microsoft Macintosh PowerPoint</Application>
  <PresentationFormat>On-screen Show (4:3)</PresentationFormat>
  <Paragraphs>196</Paragraphs>
  <Slides>41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WELCOME!</vt:lpstr>
      <vt:lpstr>Classroom Expectations &amp; Procedures</vt:lpstr>
      <vt:lpstr>Am I in the right room?</vt:lpstr>
      <vt:lpstr>Who is Mr. Boberg?</vt:lpstr>
      <vt:lpstr>Questions? Ask Me Anything!* *school appropriate</vt:lpstr>
      <vt:lpstr>What you will be doing this semester:</vt:lpstr>
      <vt:lpstr>You Will Need:</vt:lpstr>
      <vt:lpstr>Grading</vt:lpstr>
      <vt:lpstr>Student Expectations</vt:lpstr>
      <vt:lpstr>Show Respect</vt:lpstr>
      <vt:lpstr>Responsibility for Coursework</vt:lpstr>
      <vt:lpstr>Questions?</vt:lpstr>
      <vt:lpstr>Policies</vt:lpstr>
      <vt:lpstr>Absences/ISS</vt:lpstr>
      <vt:lpstr>Equipment</vt:lpstr>
      <vt:lpstr>Following expectations will result in…</vt:lpstr>
      <vt:lpstr>NOT following expectations procedures will result in…</vt:lpstr>
      <vt:lpstr>How to be sent to the office IMMEDIATELY:</vt:lpstr>
      <vt:lpstr>Classroom Procedures</vt:lpstr>
      <vt:lpstr>Classroom Procedures</vt:lpstr>
      <vt:lpstr>Questions?</vt:lpstr>
      <vt:lpstr>Classroom Procedures</vt:lpstr>
      <vt:lpstr>Classroom Procedures</vt:lpstr>
      <vt:lpstr>Classroom Procedures</vt:lpstr>
      <vt:lpstr>Classroom Procedures</vt:lpstr>
      <vt:lpstr>Classroom Procedures</vt:lpstr>
      <vt:lpstr>Classroom Procedures</vt:lpstr>
      <vt:lpstr>Classroom Procedures</vt:lpstr>
      <vt:lpstr>Classroom Procedures</vt:lpstr>
      <vt:lpstr>Questions?</vt:lpstr>
      <vt:lpstr>Classroom Procedures</vt:lpstr>
      <vt:lpstr>Cell Phones</vt:lpstr>
      <vt:lpstr>Working Together</vt:lpstr>
      <vt:lpstr>Filming Outside the Classroom</vt:lpstr>
      <vt:lpstr>Equipment Room</vt:lpstr>
      <vt:lpstr>Field Trips</vt:lpstr>
      <vt:lpstr>Special Guests</vt:lpstr>
      <vt:lpstr>My Pledge to Students</vt:lpstr>
      <vt:lpstr>Questions?</vt:lpstr>
      <vt:lpstr>NOW LETS GET STARTED!</vt:lpstr>
      <vt:lpstr>1. Finish Questionnaire 2. Create your Google Drive folder 3. Sign up for Remind 101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Expectations &amp; Procedures</dc:title>
  <dc:creator>Boberg</dc:creator>
  <cp:lastModifiedBy>Kyle Boberg</cp:lastModifiedBy>
  <cp:revision>628</cp:revision>
  <dcterms:created xsi:type="dcterms:W3CDTF">2015-06-19T23:33:01Z</dcterms:created>
  <dcterms:modified xsi:type="dcterms:W3CDTF">2015-12-27T19:51:34Z</dcterms:modified>
</cp:coreProperties>
</file>